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Mastering HTML Fundamentals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will guide you through the essential HTML elements: Forms, Tables, and Lists. We'll explore their structure, common uses, and best practices for effective web content creation.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5415"/>
            <a:ext cx="947439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 for Aspiring Developers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613303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01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Practice Building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3194328" y="3348276"/>
            <a:ext cx="5964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small projects. Reinforce your HTML knowledge.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2275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51340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514374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Explore CSS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368171" y="4786313"/>
            <a:ext cx="61181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styling for visual appeal. Enhance your web pages.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89377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52411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7161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Share Your Work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42014" y="6224349"/>
            <a:ext cx="54069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feedback. Contribute to open-source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2781"/>
            <a:ext cx="90225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Capturing User Input with Forms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47" y="5269111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Elements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582322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Forms enable user interaction. They collect data for diverse purposes.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50" y="5269111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Components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973008" y="582322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fields, labels, and buttons are core parts. Use semantic tags like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552" y="5269111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Submission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0415111" y="582322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is sent to a server. Methods include GET and POST requests.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5780"/>
            <a:ext cx="74515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Structuring Form Elements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787015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 Inputs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3414236"/>
            <a:ext cx="2845594" cy="1428750"/>
          </a:xfrm>
          <a:prstGeom prst="roundRect">
            <a:avLst>
              <a:gd name="adj" fmla="val 6668"/>
            </a:avLst>
          </a:prstGeom>
          <a:solidFill>
            <a:srgbClr val="1C113B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414236"/>
            <a:ext cx="2868216" cy="1428750"/>
          </a:xfrm>
          <a:prstGeom prst="roundRect">
            <a:avLst>
              <a:gd name="adj" fmla="val 2381"/>
            </a:avLst>
          </a:prstGeom>
          <a:solidFill>
            <a:srgbClr val="1C113B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584258"/>
            <a:ext cx="24145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&lt;input type="text" id="name" name="name"&gt;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98137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single-line text data. Common for names or addresses.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2787015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Password Inputs</a:t>
            </a:r>
            <a:endParaRPr lang="en-US" sz="2300" dirty="0"/>
          </a:p>
        </p:txBody>
      </p:sp>
      <p:sp>
        <p:nvSpPr>
          <p:cNvPr id="9" name="Shape 7"/>
          <p:cNvSpPr/>
          <p:nvPr/>
        </p:nvSpPr>
        <p:spPr>
          <a:xfrm>
            <a:off x="4200406" y="3414236"/>
            <a:ext cx="2845594" cy="1791652"/>
          </a:xfrm>
          <a:prstGeom prst="roundRect">
            <a:avLst>
              <a:gd name="adj" fmla="val 5317"/>
            </a:avLst>
          </a:prstGeom>
          <a:solidFill>
            <a:srgbClr val="1C113B"/>
          </a:solidFill>
          <a:ln/>
        </p:spPr>
      </p:sp>
      <p:sp>
        <p:nvSpPr>
          <p:cNvPr id="10" name="Shape 8"/>
          <p:cNvSpPr/>
          <p:nvPr/>
        </p:nvSpPr>
        <p:spPr>
          <a:xfrm>
            <a:off x="4189095" y="3414236"/>
            <a:ext cx="2868216" cy="1791652"/>
          </a:xfrm>
          <a:prstGeom prst="roundRect">
            <a:avLst>
              <a:gd name="adj" fmla="val 1899"/>
            </a:avLst>
          </a:prstGeom>
          <a:solidFill>
            <a:srgbClr val="1C113B"/>
          </a:solidFill>
          <a:ln/>
        </p:spPr>
      </p:sp>
      <p:sp>
        <p:nvSpPr>
          <p:cNvPr id="11" name="Text 9"/>
          <p:cNvSpPr/>
          <p:nvPr/>
        </p:nvSpPr>
        <p:spPr>
          <a:xfrm>
            <a:off x="4415909" y="3584258"/>
            <a:ext cx="241458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&lt;input type="password" id="pass" name="pass"&gt;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00406" y="5461040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Masks characters for security. Essential for user authentication.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2787015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Radio Buttons</a:t>
            </a:r>
            <a:endParaRPr lang="en-US" sz="2300" dirty="0"/>
          </a:p>
        </p:txBody>
      </p:sp>
      <p:sp>
        <p:nvSpPr>
          <p:cNvPr id="14" name="Shape 12"/>
          <p:cNvSpPr/>
          <p:nvPr/>
        </p:nvSpPr>
        <p:spPr>
          <a:xfrm>
            <a:off x="7607022" y="3414236"/>
            <a:ext cx="2845594" cy="1428750"/>
          </a:xfrm>
          <a:prstGeom prst="roundRect">
            <a:avLst>
              <a:gd name="adj" fmla="val 6668"/>
            </a:avLst>
          </a:prstGeom>
          <a:solidFill>
            <a:srgbClr val="1C113B"/>
          </a:solidFill>
          <a:ln/>
        </p:spPr>
      </p:sp>
      <p:sp>
        <p:nvSpPr>
          <p:cNvPr id="15" name="Shape 13"/>
          <p:cNvSpPr/>
          <p:nvPr/>
        </p:nvSpPr>
        <p:spPr>
          <a:xfrm>
            <a:off x="7595711" y="3414236"/>
            <a:ext cx="2868216" cy="1428750"/>
          </a:xfrm>
          <a:prstGeom prst="roundRect">
            <a:avLst>
              <a:gd name="adj" fmla="val 2381"/>
            </a:avLst>
          </a:prstGeom>
          <a:solidFill>
            <a:srgbClr val="1C113B"/>
          </a:solidFill>
          <a:ln/>
        </p:spPr>
      </p:sp>
      <p:sp>
        <p:nvSpPr>
          <p:cNvPr id="16" name="Text 14"/>
          <p:cNvSpPr/>
          <p:nvPr/>
        </p:nvSpPr>
        <p:spPr>
          <a:xfrm>
            <a:off x="7822525" y="3584258"/>
            <a:ext cx="24145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&lt;input type="radio" id="opt1" name="choice"&gt;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607022" y="5098137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single selection from options. Grouped by the 'name' attribute.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013638" y="2787015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Checkboxes</a:t>
            </a:r>
            <a:endParaRPr lang="en-US" sz="2300" dirty="0"/>
          </a:p>
        </p:txBody>
      </p:sp>
      <p:sp>
        <p:nvSpPr>
          <p:cNvPr id="19" name="Shape 17"/>
          <p:cNvSpPr/>
          <p:nvPr/>
        </p:nvSpPr>
        <p:spPr>
          <a:xfrm>
            <a:off x="11013638" y="3414236"/>
            <a:ext cx="2845594" cy="1791652"/>
          </a:xfrm>
          <a:prstGeom prst="roundRect">
            <a:avLst>
              <a:gd name="adj" fmla="val 5317"/>
            </a:avLst>
          </a:prstGeom>
          <a:solidFill>
            <a:srgbClr val="1C113B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02328" y="3414236"/>
            <a:ext cx="2868216" cy="1791652"/>
          </a:xfrm>
          <a:prstGeom prst="roundRect">
            <a:avLst>
              <a:gd name="adj" fmla="val 1899"/>
            </a:avLst>
          </a:prstGeom>
          <a:solidFill>
            <a:srgbClr val="1C113B"/>
          </a:solidFill>
          <a:ln/>
        </p:spPr>
      </p:sp>
      <p:sp>
        <p:nvSpPr>
          <p:cNvPr id="21" name="Text 19"/>
          <p:cNvSpPr/>
          <p:nvPr/>
        </p:nvSpPr>
        <p:spPr>
          <a:xfrm>
            <a:off x="11229142" y="3584258"/>
            <a:ext cx="241458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&lt;input type="checkbox" id="agree" name="terms"&gt;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013638" y="5461040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 multiple selections. Good for preferences or agreements.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77803"/>
            <a:ext cx="6407944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Beyond Basic Form Inputs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353758"/>
            <a:ext cx="4211598" cy="3049667"/>
          </a:xfrm>
          <a:prstGeom prst="roundRect">
            <a:avLst>
              <a:gd name="adj" fmla="val 28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483" y="456545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Textarea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05483" y="5022652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multi-line text input. Ideal for comments or messages.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05483" y="5905619"/>
            <a:ext cx="3788212" cy="959406"/>
          </a:xfrm>
          <a:prstGeom prst="roundRect">
            <a:avLst>
              <a:gd name="adj" fmla="val 8937"/>
            </a:avLst>
          </a:prstGeom>
          <a:solidFill>
            <a:srgbClr val="1C113B"/>
          </a:solidFill>
          <a:ln/>
        </p:spPr>
      </p:sp>
      <p:sp>
        <p:nvSpPr>
          <p:cNvPr id="8" name="Shape 5"/>
          <p:cNvSpPr/>
          <p:nvPr/>
        </p:nvSpPr>
        <p:spPr>
          <a:xfrm>
            <a:off x="995363" y="5905619"/>
            <a:ext cx="3808452" cy="959406"/>
          </a:xfrm>
          <a:prstGeom prst="roundRect">
            <a:avLst>
              <a:gd name="adj" fmla="val 3192"/>
            </a:avLst>
          </a:prstGeom>
          <a:solidFill>
            <a:srgbClr val="1C113B"/>
          </a:solidFill>
          <a:ln/>
        </p:spPr>
      </p:sp>
      <p:sp>
        <p:nvSpPr>
          <p:cNvPr id="9" name="Text 6"/>
          <p:cNvSpPr/>
          <p:nvPr/>
        </p:nvSpPr>
        <p:spPr>
          <a:xfrm>
            <a:off x="1199436" y="6058614"/>
            <a:ext cx="340030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&lt;textarea id="msg" name="msg"&gt;&lt;/textarea&gt;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9461" y="4353758"/>
            <a:ext cx="4211598" cy="3049667"/>
          </a:xfrm>
          <a:prstGeom prst="roundRect">
            <a:avLst>
              <a:gd name="adj" fmla="val 28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21154" y="456545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Select Dropdown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421154" y="5022652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dropdown list. Users choose from predefined options.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421154" y="5905619"/>
            <a:ext cx="3788212" cy="1286113"/>
          </a:xfrm>
          <a:prstGeom prst="roundRect">
            <a:avLst>
              <a:gd name="adj" fmla="val 6667"/>
            </a:avLst>
          </a:prstGeom>
          <a:solidFill>
            <a:srgbClr val="1C113B"/>
          </a:solidFill>
          <a:ln/>
        </p:spPr>
      </p:sp>
      <p:sp>
        <p:nvSpPr>
          <p:cNvPr id="14" name="Shape 11"/>
          <p:cNvSpPr/>
          <p:nvPr/>
        </p:nvSpPr>
        <p:spPr>
          <a:xfrm>
            <a:off x="5411033" y="5905619"/>
            <a:ext cx="3808452" cy="1286113"/>
          </a:xfrm>
          <a:prstGeom prst="roundRect">
            <a:avLst>
              <a:gd name="adj" fmla="val 2381"/>
            </a:avLst>
          </a:prstGeom>
          <a:solidFill>
            <a:srgbClr val="1C113B"/>
          </a:solidFill>
          <a:ln/>
        </p:spPr>
      </p:sp>
      <p:sp>
        <p:nvSpPr>
          <p:cNvPr id="15" name="Text 12"/>
          <p:cNvSpPr/>
          <p:nvPr/>
        </p:nvSpPr>
        <p:spPr>
          <a:xfrm>
            <a:off x="5615107" y="6058614"/>
            <a:ext cx="340030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&lt;select id="city" name="city"&gt;&lt;option value="ny"&gt;NY&lt;/option&gt;&lt;/select&gt;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625132" y="4353758"/>
            <a:ext cx="4211598" cy="3049667"/>
          </a:xfrm>
          <a:prstGeom prst="roundRect">
            <a:avLst>
              <a:gd name="adj" fmla="val 28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36825" y="456545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Date Picker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836825" y="5022652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specialized input for dates. Simplifies date entry and validation.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836825" y="5905619"/>
            <a:ext cx="3788212" cy="959406"/>
          </a:xfrm>
          <a:prstGeom prst="roundRect">
            <a:avLst>
              <a:gd name="adj" fmla="val 8937"/>
            </a:avLst>
          </a:prstGeom>
          <a:solidFill>
            <a:srgbClr val="1C113B"/>
          </a:solidFill>
          <a:ln/>
        </p:spPr>
      </p:sp>
      <p:sp>
        <p:nvSpPr>
          <p:cNvPr id="20" name="Shape 17"/>
          <p:cNvSpPr/>
          <p:nvPr/>
        </p:nvSpPr>
        <p:spPr>
          <a:xfrm>
            <a:off x="9826704" y="5905619"/>
            <a:ext cx="3808452" cy="959406"/>
          </a:xfrm>
          <a:prstGeom prst="roundRect">
            <a:avLst>
              <a:gd name="adj" fmla="val 3192"/>
            </a:avLst>
          </a:prstGeom>
          <a:solidFill>
            <a:srgbClr val="1C113B"/>
          </a:solidFill>
          <a:ln/>
        </p:spPr>
      </p:sp>
      <p:sp>
        <p:nvSpPr>
          <p:cNvPr id="21" name="Text 18"/>
          <p:cNvSpPr/>
          <p:nvPr/>
        </p:nvSpPr>
        <p:spPr>
          <a:xfrm>
            <a:off x="10030778" y="6058614"/>
            <a:ext cx="340030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&lt;input type="date" id="eventDate" name="eventDate"&gt;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901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Organizing Data with Tables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97693"/>
            <a:ext cx="1134070" cy="16875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245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Tabular Data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232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Tables display data in rows and columns. Ideal for comparisons.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85285"/>
            <a:ext cx="1134070" cy="16875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4120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Semantic Structure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92025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tags define structure.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headers,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data.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72877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996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660785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proper semantic tags. Improves readability for screen readers.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882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a Simple HTML Table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67501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875121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0188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018830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container for the table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0188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&lt;table&gt;&lt;/table&gt;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888343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03205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032052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a table row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03205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&lt;tr&gt;&lt;/tr&gt;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901565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504527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04527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header cell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04527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&lt;th&gt;Name&lt;/th&gt;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551884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9559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9559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data cell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9559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&lt;td&gt;John&lt;/td&gt;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280190" y="64649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Tables are best for displaying tabular data, not for page layouts. Ensure correct nesting of elements for proper rendering.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735"/>
            <a:ext cx="829032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Structuring Content with Lists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989183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338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Hierarchical Content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357217" y="3042047"/>
            <a:ext cx="7028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Lists organize information. They create clear, readable structures.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514374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Unordered Lists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6433304" y="4786313"/>
            <a:ext cx="62582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tags create bulleted lists. Use for non-sequential items.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625863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840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Ordered Lists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tags create numbered lists. Use for sequential steps or rankings.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5780"/>
            <a:ext cx="72104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HTML Lists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787015"/>
            <a:ext cx="33193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Unordered List Example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3414236"/>
            <a:ext cx="6244709" cy="2154555"/>
          </a:xfrm>
          <a:prstGeom prst="roundRect">
            <a:avLst>
              <a:gd name="adj" fmla="val 4422"/>
            </a:avLst>
          </a:prstGeom>
          <a:solidFill>
            <a:srgbClr val="1C113B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414236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1C113B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584258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&lt;ul&gt;  &lt;li&gt;Apples&lt;/li&gt;  &lt;li&gt;Bananas&lt;/li&gt;  &lt;li&gt;Oranges&lt;/li&gt;&lt;/ul&gt;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239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are useful for grocery lists. Also for features or ideas.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870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Ordered List Example</a:t>
            </a:r>
            <a:endParaRPr lang="en-US" sz="2300" dirty="0"/>
          </a:p>
        </p:txBody>
      </p:sp>
      <p:sp>
        <p:nvSpPr>
          <p:cNvPr id="9" name="Shape 7"/>
          <p:cNvSpPr/>
          <p:nvPr/>
        </p:nvSpPr>
        <p:spPr>
          <a:xfrm>
            <a:off x="7599521" y="3414236"/>
            <a:ext cx="6244709" cy="2154555"/>
          </a:xfrm>
          <a:prstGeom prst="roundRect">
            <a:avLst>
              <a:gd name="adj" fmla="val 4422"/>
            </a:avLst>
          </a:prstGeom>
          <a:solidFill>
            <a:srgbClr val="1C113B"/>
          </a:solidFill>
          <a:ln/>
        </p:spPr>
      </p:sp>
      <p:sp>
        <p:nvSpPr>
          <p:cNvPr id="10" name="Shape 8"/>
          <p:cNvSpPr/>
          <p:nvPr/>
        </p:nvSpPr>
        <p:spPr>
          <a:xfrm>
            <a:off x="7588210" y="3414236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1C113B"/>
          </a:solidFill>
          <a:ln/>
        </p:spPr>
      </p:sp>
      <p:sp>
        <p:nvSpPr>
          <p:cNvPr id="11" name="Text 9"/>
          <p:cNvSpPr/>
          <p:nvPr/>
        </p:nvSpPr>
        <p:spPr>
          <a:xfrm>
            <a:off x="7815024" y="3584258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&lt;ol&gt;  &lt;li&gt;First step&lt;/li&gt;  &lt;li&gt;Second step&lt;/li&gt;  &lt;li&gt;Third step&lt;/li&gt;&lt;/ol&gt;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8239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step-by-step instructions. Also for recipes or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99917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 for Web Development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870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Semantic HTML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37863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appropriate tags. Improves accessibility and SEO.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9432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70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337863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with users in mind. Ensure forms and lists are intuitive.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8282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Responsiveness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583120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elements adapt. Work well on all device sizes.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80870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15453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Learning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583120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standards evolve. Stay updated with new practices.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2020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2025-06-09T17:27:37Z</dcterms:created>
  <dcterms:modified xsi:type="dcterms:W3CDTF">2025-06-09T17:27:37Z</dcterms:modified>
</cp:coreProperties>
</file>